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1" r:id="rId3"/>
    <p:sldId id="272" r:id="rId4"/>
    <p:sldId id="268" r:id="rId5"/>
    <p:sldId id="267" r:id="rId6"/>
    <p:sldId id="270" r:id="rId7"/>
    <p:sldId id="273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oznanie-kkr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oznanie-kkr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00293"/>
            <a:ext cx="7772400" cy="1100145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Открытый Консилиум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143380"/>
            <a:ext cx="3312368" cy="7920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14.04.23</a:t>
            </a:r>
          </a:p>
        </p:txBody>
      </p:sp>
      <p:sp>
        <p:nvSpPr>
          <p:cNvPr id="4" name="Rectangle 1" descr="Эмблема"/>
          <p:cNvSpPr>
            <a:spLocks noChangeArrowheads="1"/>
          </p:cNvSpPr>
          <p:nvPr/>
        </p:nvSpPr>
        <p:spPr bwMode="auto">
          <a:xfrm>
            <a:off x="4000496" y="5715016"/>
            <a:ext cx="1285884" cy="107157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724757"/>
            <a:ext cx="3786214" cy="10618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учреждение «Центр психолого-педагогической,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медицинской и социальной помощи № 5 «Сознание»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(МБУ ЦППМиСП № 5 «Сознание»)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660028, г. Красноярск, ул. Новая заря, 5. тел. 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(8-391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243-27-66,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./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факс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(8-391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244-57-85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e-mail: </a:t>
            </a:r>
            <a:r>
              <a:rPr kumimoji="0" lang="pt-BR" sz="9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zppmcp5@mailkr.ru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http://soznanie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-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kkr.ru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476888"/>
            <a:ext cx="5168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МБУ ЦППМиСП № 5 «Сознание</a:t>
            </a:r>
            <a:r>
              <a:rPr lang="ru-RU" sz="2800" b="1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»</a:t>
            </a:r>
            <a:endParaRPr lang="ru-RU" sz="2800" b="1" dirty="0" smtClean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5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408333" cy="3954752"/>
          </a:xfrm>
        </p:spPr>
        <p:txBody>
          <a:bodyPr/>
          <a:lstStyle/>
          <a:p>
            <a:r>
              <a:rPr lang="ru-RU" dirty="0" smtClean="0"/>
              <a:t>МИНИСТЕРСТВО ПРОСВЕЩЕНИЯ РОССИЙСКОЙ ФЕДЕРАЦИИ (МИНПРОСВЕЩЕНИЯ РОССИИ) РАСПОРЯЖЕНИЕ 9 сентября 2019 г.№Р-93 Москва </a:t>
            </a:r>
            <a:r>
              <a:rPr lang="ru-RU" b="1" dirty="0" smtClean="0"/>
              <a:t>Об утверждении примерного Положения о психолого-педагогическом консилиуме образовательной организации 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4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Еженедельно 2 часа;</a:t>
            </a:r>
          </a:p>
          <a:p>
            <a:r>
              <a:rPr lang="ru-RU" dirty="0" smtClean="0"/>
              <a:t>Участники: педагоги –психологи, учителя-дефектологи, учителя-логопеды, социальный педагог, администрация;</a:t>
            </a:r>
          </a:p>
          <a:p>
            <a:r>
              <a:rPr lang="ru-RU" dirty="0"/>
              <a:t>Ребенка представляет на Консилиуме ведущий специалист, либо специалист, к которому обратился родитель с </a:t>
            </a:r>
            <a:r>
              <a:rPr lang="ru-RU" dirty="0" smtClean="0"/>
              <a:t>запросом; </a:t>
            </a:r>
          </a:p>
          <a:p>
            <a:r>
              <a:rPr lang="ru-RU" dirty="0" smtClean="0"/>
              <a:t>Решение Консилиума доводится до родителей по его окончанию (присутствие возможно, но не обязательно);</a:t>
            </a:r>
          </a:p>
          <a:p>
            <a:r>
              <a:rPr lang="ru-RU" dirty="0" smtClean="0"/>
              <a:t>Консилиум определяет цель, направление, сроки коррекционно-развивающей и консультативной работы, ее эффективность (представляются дети, зачисляемые и отчисляемые с коррекционно-развивающих занятий, находящиеся на консультативном режиме);</a:t>
            </a:r>
          </a:p>
          <a:p>
            <a:r>
              <a:rPr lang="ru-RU" dirty="0" smtClean="0"/>
              <a:t>Представляются сложные случаи </a:t>
            </a:r>
            <a:r>
              <a:rPr lang="ru-RU" dirty="0" err="1" smtClean="0"/>
              <a:t>диагностико</a:t>
            </a:r>
            <a:r>
              <a:rPr lang="ru-RU" dirty="0" smtClean="0"/>
              <a:t>-консультативной и коррекционно-развивающей работы с целью оказания профессиональной поддержки ведущему специалисту;</a:t>
            </a:r>
          </a:p>
          <a:p>
            <a:r>
              <a:rPr lang="ru-RU" dirty="0" smtClean="0"/>
              <a:t>Ведущий специалист осуществляет коррекционно-развивающую </a:t>
            </a:r>
            <a:r>
              <a:rPr lang="ru-RU" dirty="0"/>
              <a:t>и </a:t>
            </a:r>
            <a:r>
              <a:rPr lang="ru-RU" dirty="0" err="1" smtClean="0"/>
              <a:t>диагностико</a:t>
            </a:r>
            <a:r>
              <a:rPr lang="ru-RU" dirty="0" smtClean="0"/>
              <a:t>-консультативную помощь </a:t>
            </a:r>
            <a:r>
              <a:rPr lang="ru-RU" dirty="0"/>
              <a:t>ребенку, его родителям (законным представителям), педагогам в соответствии с планом сопровождения, </a:t>
            </a:r>
            <a:r>
              <a:rPr lang="ru-RU" dirty="0" smtClean="0"/>
              <a:t>отслеживает динамику </a:t>
            </a:r>
            <a:r>
              <a:rPr lang="ru-RU" dirty="0"/>
              <a:t>развития ребенка и эффективность оказываемой ему помощи, </a:t>
            </a:r>
            <a:r>
              <a:rPr lang="ru-RU" dirty="0" smtClean="0"/>
              <a:t>заполняет карту, планирует повторные обсуждения </a:t>
            </a:r>
            <a:r>
              <a:rPr lang="ru-RU" dirty="0"/>
              <a:t>на Консилиуме, </a:t>
            </a:r>
            <a:r>
              <a:rPr lang="ru-RU" dirty="0" smtClean="0"/>
              <a:t> составляет развернутые письменные </a:t>
            </a:r>
            <a:r>
              <a:rPr lang="ru-RU" dirty="0"/>
              <a:t>рекомендаций для родителей (законных представителей), педагогов по результатам работы с ребенком и </a:t>
            </a:r>
            <a:r>
              <a:rPr lang="ru-RU" dirty="0" smtClean="0"/>
              <a:t>доводит </a:t>
            </a:r>
            <a:r>
              <a:rPr lang="ru-RU" dirty="0"/>
              <a:t>до сведения родителей </a:t>
            </a:r>
            <a:r>
              <a:rPr lang="ru-RU" dirty="0" smtClean="0"/>
              <a:t>решения Консилиума.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Консилиума Центра: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43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Принцип системности </a:t>
            </a:r>
            <a:r>
              <a:rPr lang="ru-RU" dirty="0" err="1" smtClean="0"/>
              <a:t>Б.С.Ломов</a:t>
            </a:r>
            <a:r>
              <a:rPr lang="ru-RU" dirty="0" smtClean="0"/>
              <a:t> и др. (специалист видит не только проблемы </a:t>
            </a:r>
            <a:r>
              <a:rPr lang="ru-RU" smtClean="0"/>
              <a:t>развития ребенка, </a:t>
            </a:r>
            <a:r>
              <a:rPr lang="ru-RU" dirty="0" smtClean="0"/>
              <a:t>его особенности, но и соотносит с полями деятельности других специалистов).</a:t>
            </a:r>
          </a:p>
          <a:p>
            <a:r>
              <a:rPr lang="ru-RU" dirty="0" smtClean="0"/>
              <a:t>Положение о структуре дефекта </a:t>
            </a:r>
            <a:r>
              <a:rPr lang="ru-RU" dirty="0" err="1" smtClean="0"/>
              <a:t>Л.С.Выготского</a:t>
            </a:r>
            <a:r>
              <a:rPr lang="ru-RU" dirty="0" smtClean="0"/>
              <a:t> (первичный дефект, обусловлен биологической составляющей, вторичный возникает опосредовано под влиянием первичного в процессе роста и развития и является основным объектом  педагогической диагностики и коррекционного воздействия) </a:t>
            </a:r>
          </a:p>
          <a:p>
            <a:r>
              <a:rPr lang="ru-RU" dirty="0" smtClean="0"/>
              <a:t>Приоритетности каузального типа диагностики и коррекции перед симптоматическим (</a:t>
            </a:r>
            <a:r>
              <a:rPr lang="ru-RU" dirty="0" err="1" smtClean="0"/>
              <a:t>Д.Б.Эльконин</a:t>
            </a:r>
            <a:r>
              <a:rPr lang="ru-RU" dirty="0" smtClean="0"/>
              <a:t> и др.)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Методологическая основа заложена классическими постулатами отечественной педагогической и психологической науки: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764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dirty="0"/>
              <a:t>А.Д. </a:t>
            </a:r>
            <a:r>
              <a:rPr lang="ru-RU" dirty="0" err="1"/>
              <a:t>Вильшанская</a:t>
            </a:r>
            <a:r>
              <a:rPr lang="ru-RU" dirty="0"/>
              <a:t> «</a:t>
            </a:r>
            <a:r>
              <a:rPr lang="ru-RU" dirty="0" smtClean="0"/>
              <a:t>Организационные основы деятельности </a:t>
            </a:r>
            <a:r>
              <a:rPr lang="ru-RU" dirty="0"/>
              <a:t>школьного психолого-медико-педагогического консилиума</a:t>
            </a:r>
            <a:r>
              <a:rPr lang="ru-RU" dirty="0" smtClean="0"/>
              <a:t>», 2008 г.</a:t>
            </a:r>
          </a:p>
          <a:p>
            <a:r>
              <a:rPr lang="ru-RU" dirty="0"/>
              <a:t>А.Д. </a:t>
            </a:r>
            <a:r>
              <a:rPr lang="ru-RU" dirty="0" err="1"/>
              <a:t>Вильшанская</a:t>
            </a:r>
            <a:r>
              <a:rPr lang="ru-RU" dirty="0"/>
              <a:t> «</a:t>
            </a:r>
            <a:r>
              <a:rPr lang="ru-RU" dirty="0" smtClean="0"/>
              <a:t>Психолого-медико-педагогический </a:t>
            </a:r>
            <a:r>
              <a:rPr lang="ru-RU" dirty="0"/>
              <a:t>консилиум </a:t>
            </a:r>
            <a:r>
              <a:rPr lang="ru-RU" dirty="0" smtClean="0"/>
              <a:t>в образовательной организации. РАБОЧАЯ ТЕТРАДЬ», 2008 г.</a:t>
            </a:r>
            <a:endParaRPr lang="ru-RU" dirty="0"/>
          </a:p>
          <a:p>
            <a:r>
              <a:rPr lang="ru-RU" dirty="0" smtClean="0"/>
              <a:t>А.Д. </a:t>
            </a:r>
            <a:r>
              <a:rPr lang="ru-RU" dirty="0" err="1" smtClean="0"/>
              <a:t>Вильшанская</a:t>
            </a:r>
            <a:r>
              <a:rPr lang="ru-RU" dirty="0"/>
              <a:t> </a:t>
            </a:r>
            <a:r>
              <a:rPr lang="ru-RU" dirty="0" smtClean="0"/>
              <a:t>и др. «Психолого-медико-педагогический </a:t>
            </a:r>
            <a:r>
              <a:rPr lang="ru-RU" dirty="0"/>
              <a:t>консилиум в школе. Взаимодействие специалистов в решении проблем </a:t>
            </a:r>
            <a:r>
              <a:rPr lang="ru-RU" dirty="0" smtClean="0"/>
              <a:t>ребенка», 2019 г. (обновленная книга).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47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948405" cy="52565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Ф.И. ребенка, возраст</a:t>
            </a:r>
          </a:p>
          <a:p>
            <a:pPr lvl="0"/>
            <a:r>
              <a:rPr lang="ru-RU" dirty="0"/>
              <a:t>ОУ</a:t>
            </a:r>
          </a:p>
          <a:p>
            <a:pPr lvl="0"/>
            <a:r>
              <a:rPr lang="ru-RU" dirty="0"/>
              <a:t>Запрос (жалоба), инициатор обращения</a:t>
            </a:r>
          </a:p>
          <a:p>
            <a:pPr lvl="0"/>
            <a:r>
              <a:rPr lang="ru-RU" dirty="0"/>
              <a:t>Социальная ситуация </a:t>
            </a:r>
            <a:r>
              <a:rPr lang="ru-RU" i="1" dirty="0"/>
              <a:t>(в случае наличия особенностей, кратко, основное)</a:t>
            </a:r>
            <a:endParaRPr lang="ru-RU" dirty="0"/>
          </a:p>
          <a:p>
            <a:pPr lvl="0"/>
            <a:r>
              <a:rPr lang="ru-RU" dirty="0"/>
              <a:t>Анамнез </a:t>
            </a:r>
            <a:r>
              <a:rPr lang="ru-RU" i="1" dirty="0"/>
              <a:t>(в случае наличия особенностей, кратко, основное)</a:t>
            </a:r>
            <a:endParaRPr lang="ru-RU" dirty="0"/>
          </a:p>
          <a:p>
            <a:pPr lvl="0"/>
            <a:r>
              <a:rPr lang="ru-RU" dirty="0"/>
              <a:t>Проблема </a:t>
            </a:r>
          </a:p>
          <a:p>
            <a:pPr lvl="0"/>
            <a:r>
              <a:rPr lang="ru-RU" dirty="0"/>
              <a:t>Гипотеза</a:t>
            </a:r>
          </a:p>
          <a:p>
            <a:pPr lvl="0"/>
            <a:r>
              <a:rPr lang="ru-RU" dirty="0"/>
              <a:t>Используемые методы и методики исследования, заключение по результатам обследования</a:t>
            </a:r>
          </a:p>
          <a:p>
            <a:pPr lvl="0"/>
            <a:r>
              <a:rPr lang="ru-RU" dirty="0"/>
              <a:t>Собственный ресурс ребенка (его сильные, компенсаторные стороны), ресурс ближайшего окружения</a:t>
            </a:r>
          </a:p>
          <a:p>
            <a:pPr lvl="0"/>
            <a:r>
              <a:rPr lang="ru-RU" dirty="0"/>
              <a:t>Основные направления консультирования</a:t>
            </a:r>
          </a:p>
          <a:p>
            <a:pPr lvl="0"/>
            <a:r>
              <a:rPr lang="ru-RU" dirty="0"/>
              <a:t>Запрос к специалистам (в случае необходимости)/результаты обследования других членов Консилиума</a:t>
            </a:r>
          </a:p>
          <a:p>
            <a:pPr lvl="0"/>
            <a:r>
              <a:rPr lang="ru-RU" dirty="0"/>
              <a:t>Рекомендации семье ОУ, ДОУ (в случае запроса)</a:t>
            </a:r>
          </a:p>
          <a:p>
            <a:pPr lvl="0"/>
            <a:r>
              <a:rPr lang="ru-RU" dirty="0"/>
              <a:t>Содержание коррекционно-развивающей работы (план сопровождения: цель, основные направления, методы, формы, сроки) (ситуация зачисления на занятия)</a:t>
            </a:r>
          </a:p>
          <a:p>
            <a:pPr lvl="0"/>
            <a:r>
              <a:rPr lang="ru-RU" dirty="0"/>
              <a:t>Ожидаемый результат, прогноз развития.</a:t>
            </a:r>
          </a:p>
          <a:p>
            <a:pPr marL="0" lv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Примерный алгоритм первичного представления ситуации на Консилиуме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980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00359"/>
            <a:ext cx="7772400" cy="1100145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  <p:sp>
        <p:nvSpPr>
          <p:cNvPr id="4" name="Rectangle 1" descr="Эмблема"/>
          <p:cNvSpPr>
            <a:spLocks noChangeArrowheads="1"/>
          </p:cNvSpPr>
          <p:nvPr/>
        </p:nvSpPr>
        <p:spPr bwMode="auto">
          <a:xfrm>
            <a:off x="4000496" y="5715016"/>
            <a:ext cx="1214446" cy="107157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724757"/>
            <a:ext cx="3786214" cy="10618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учреждение «Центр психолого-педагогической,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медицинской и социальной помощи № 5 «Сознание»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(МБУ ЦППМиСП № 5 «Сознание»)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660028, г. Красноярск, ул. Новая заря, 5. тел. 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(8-391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243-27-66,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./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факс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(8-391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244-57-85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e-mail: </a:t>
            </a:r>
            <a:r>
              <a:rPr kumimoji="0" lang="pt-BR" sz="9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zppmcp5@mailkr.ru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http://soznanie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-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kkr.ru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5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379</TotalTime>
  <Words>474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Открытый Консилиум</vt:lpstr>
      <vt:lpstr>Слайд 2</vt:lpstr>
      <vt:lpstr>Специфика Консилиума Центра:</vt:lpstr>
      <vt:lpstr>Методологическая основа заложена классическими постулатами отечественной педагогической и психологической науки:</vt:lpstr>
      <vt:lpstr>Литература: </vt:lpstr>
      <vt:lpstr>Примерный алгоритм первичного представления ситуации на Консилиуме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АОП для обучающегося с ОВЗ. Блок коррекционной работы.</dc:title>
  <dc:creator>1</dc:creator>
  <cp:lastModifiedBy>Пользователь</cp:lastModifiedBy>
  <cp:revision>29</cp:revision>
  <cp:lastPrinted>2023-04-13T10:02:12Z</cp:lastPrinted>
  <dcterms:created xsi:type="dcterms:W3CDTF">2019-09-18T01:11:45Z</dcterms:created>
  <dcterms:modified xsi:type="dcterms:W3CDTF">2023-04-14T07:26:12Z</dcterms:modified>
</cp:coreProperties>
</file>